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8"/>
  </p:notesMasterIdLst>
  <p:handoutMasterIdLst>
    <p:handoutMasterId r:id="rId19"/>
  </p:handoutMasterIdLst>
  <p:sldIdLst>
    <p:sldId id="332" r:id="rId7"/>
    <p:sldId id="335" r:id="rId8"/>
    <p:sldId id="336" r:id="rId9"/>
    <p:sldId id="337" r:id="rId10"/>
    <p:sldId id="339" r:id="rId11"/>
    <p:sldId id="340" r:id="rId12"/>
    <p:sldId id="341" r:id="rId13"/>
    <p:sldId id="343" r:id="rId14"/>
    <p:sldId id="342" r:id="rId15"/>
    <p:sldId id="344" r:id="rId16"/>
    <p:sldId id="321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97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concept of the global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615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why this target is 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938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30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67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8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210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Provide the worksheet to </a:t>
            </a:r>
            <a:r>
              <a:rPr lang="en-GB"/>
              <a:t>the learners.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2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0569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IoT Tree Protector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D31A8-AF7F-4B9E-8555-2D52D03404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Lesson 31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87903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D76B6FB-D159-4DB1-89EC-935DD6BDE2E2}"/>
              </a:ext>
            </a:extLst>
          </p:cNvPr>
          <p:cNvSpPr txBox="1">
            <a:spLocks/>
          </p:cNvSpPr>
          <p:nvPr/>
        </p:nvSpPr>
        <p:spPr>
          <a:xfrm>
            <a:off x="824412" y="1364248"/>
            <a:ext cx="10133095" cy="5584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Success criteria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F156-4E77-47B0-B715-9F21DF101EEB}"/>
              </a:ext>
            </a:extLst>
          </p:cNvPr>
          <p:cNvSpPr txBox="1"/>
          <p:nvPr/>
        </p:nvSpPr>
        <p:spPr>
          <a:xfrm>
            <a:off x="824413" y="2151727"/>
            <a:ext cx="91199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Can be attached to a tree securely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Alerts the authorities if the tree is cut down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Gives the authorities the location of the fallen tree</a:t>
            </a:r>
            <a:endParaRPr lang="en-GB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AC66-C4DD-4600-85BE-ADC0B0027746}"/>
              </a:ext>
            </a:extLst>
          </p:cNvPr>
          <p:cNvGrpSpPr/>
          <p:nvPr/>
        </p:nvGrpSpPr>
        <p:grpSpPr>
          <a:xfrm>
            <a:off x="9272697" y="-2616417"/>
            <a:ext cx="3369622" cy="8848775"/>
            <a:chOff x="1594183" y="1955129"/>
            <a:chExt cx="1233238" cy="32385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8B82C4-0883-4769-A6A3-D5F976947060}"/>
                </a:ext>
              </a:extLst>
            </p:cNvPr>
            <p:cNvGrpSpPr/>
            <p:nvPr/>
          </p:nvGrpSpPr>
          <p:grpSpPr>
            <a:xfrm>
              <a:off x="1594183" y="1955129"/>
              <a:ext cx="1233238" cy="3238537"/>
              <a:chOff x="1251284" y="1780674"/>
              <a:chExt cx="553453" cy="14533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E12FE-D7FD-4DD0-AA7D-124159A552D5}"/>
                  </a:ext>
                </a:extLst>
              </p:cNvPr>
              <p:cNvSpPr/>
              <p:nvPr/>
            </p:nvSpPr>
            <p:spPr>
              <a:xfrm>
                <a:off x="1479884" y="2488108"/>
                <a:ext cx="96253" cy="745958"/>
              </a:xfrm>
              <a:prstGeom prst="rect">
                <a:avLst/>
              </a:prstGeom>
              <a:solidFill>
                <a:srgbClr val="99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B62A20A7-0E04-4A10-B01B-0A2427EE5FD5}"/>
                  </a:ext>
                </a:extLst>
              </p:cNvPr>
              <p:cNvSpPr/>
              <p:nvPr/>
            </p:nvSpPr>
            <p:spPr>
              <a:xfrm>
                <a:off x="1251284" y="1780674"/>
                <a:ext cx="553453" cy="92643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9" name="Picture 2" descr="Image result for microbit">
              <a:extLst>
                <a:ext uri="{FF2B5EF4-FFF2-40B4-BE49-F238E27FC236}">
                  <a16:creationId xmlns:a16="http://schemas.microsoft.com/office/drawing/2014/main" id="{033360AE-0482-4A16-9318-F42CD5064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43" y="3224681"/>
              <a:ext cx="702717" cy="57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3876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72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B0986-9286-4121-8D7B-12B27F4F5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4" b="9417"/>
          <a:stretch/>
        </p:blipFill>
        <p:spPr>
          <a:xfrm>
            <a:off x="783142" y="135924"/>
            <a:ext cx="10598727" cy="59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4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D18821-6034-4FEC-B894-B63A7ABA7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7127" y="1404938"/>
            <a:ext cx="9037494" cy="359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6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D76B6FB-D159-4DB1-89EC-935DD6BDE2E2}"/>
              </a:ext>
            </a:extLst>
          </p:cNvPr>
          <p:cNvSpPr txBox="1">
            <a:spLocks/>
          </p:cNvSpPr>
          <p:nvPr/>
        </p:nvSpPr>
        <p:spPr>
          <a:xfrm>
            <a:off x="824412" y="1364248"/>
            <a:ext cx="10133095" cy="5584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 kern="1200" spc="-5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1"/>
                </a:solidFill>
                <a:latin typeface="Calibri" charset="0"/>
              </a:defRPr>
            </a:lvl9pPr>
          </a:lstStyle>
          <a:p>
            <a:r>
              <a:rPr lang="en-GB" dirty="0"/>
              <a:t>Success criteria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6F156-4E77-47B0-B715-9F21DF101EEB}"/>
              </a:ext>
            </a:extLst>
          </p:cNvPr>
          <p:cNvSpPr txBox="1"/>
          <p:nvPr/>
        </p:nvSpPr>
        <p:spPr>
          <a:xfrm>
            <a:off x="824413" y="2151727"/>
            <a:ext cx="91199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Can be attached to a tree securely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Alerts the authorities if the tree is cut down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505555"/>
                </a:solidFill>
              </a:rPr>
              <a:t>Gives the authorities the location of the fallen tree</a:t>
            </a:r>
            <a:endParaRPr lang="en-GB" sz="3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BEAC66-C4DD-4600-85BE-ADC0B0027746}"/>
              </a:ext>
            </a:extLst>
          </p:cNvPr>
          <p:cNvGrpSpPr/>
          <p:nvPr/>
        </p:nvGrpSpPr>
        <p:grpSpPr>
          <a:xfrm>
            <a:off x="9272697" y="-2616417"/>
            <a:ext cx="3369622" cy="8848775"/>
            <a:chOff x="1594183" y="1955129"/>
            <a:chExt cx="1233238" cy="32385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8B82C4-0883-4769-A6A3-D5F976947060}"/>
                </a:ext>
              </a:extLst>
            </p:cNvPr>
            <p:cNvGrpSpPr/>
            <p:nvPr/>
          </p:nvGrpSpPr>
          <p:grpSpPr>
            <a:xfrm>
              <a:off x="1594183" y="1955129"/>
              <a:ext cx="1233238" cy="3238537"/>
              <a:chOff x="1251284" y="1780674"/>
              <a:chExt cx="553453" cy="14533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5E12FE-D7FD-4DD0-AA7D-124159A552D5}"/>
                  </a:ext>
                </a:extLst>
              </p:cNvPr>
              <p:cNvSpPr/>
              <p:nvPr/>
            </p:nvSpPr>
            <p:spPr>
              <a:xfrm>
                <a:off x="1479884" y="2488108"/>
                <a:ext cx="96253" cy="745958"/>
              </a:xfrm>
              <a:prstGeom prst="rect">
                <a:avLst/>
              </a:prstGeom>
              <a:solidFill>
                <a:srgbClr val="99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B62A20A7-0E04-4A10-B01B-0A2427EE5FD5}"/>
                  </a:ext>
                </a:extLst>
              </p:cNvPr>
              <p:cNvSpPr/>
              <p:nvPr/>
            </p:nvSpPr>
            <p:spPr>
              <a:xfrm>
                <a:off x="1251284" y="1780674"/>
                <a:ext cx="553453" cy="926431"/>
              </a:xfrm>
              <a:prstGeom prst="triangl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9" name="Picture 2" descr="Image result for microbit">
              <a:extLst>
                <a:ext uri="{FF2B5EF4-FFF2-40B4-BE49-F238E27FC236}">
                  <a16:creationId xmlns:a16="http://schemas.microsoft.com/office/drawing/2014/main" id="{033360AE-0482-4A16-9318-F42CD5064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9443" y="3224681"/>
              <a:ext cx="702717" cy="57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916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 result for tree closeup">
            <a:extLst>
              <a:ext uri="{FF2B5EF4-FFF2-40B4-BE49-F238E27FC236}">
                <a16:creationId xmlns:a16="http://schemas.microsoft.com/office/drawing/2014/main" id="{D732C47E-0914-4E65-89C2-9A397EC0C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8"/>
          <a:stretch/>
        </p:blipFill>
        <p:spPr bwMode="auto">
          <a:xfrm>
            <a:off x="-6" y="0"/>
            <a:ext cx="2516415" cy="682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microbit">
            <a:extLst>
              <a:ext uri="{FF2B5EF4-FFF2-40B4-BE49-F238E27FC236}">
                <a16:creationId xmlns:a16="http://schemas.microsoft.com/office/drawing/2014/main" id="{3D95DA3A-3F89-4BBB-886C-6D040ADC1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74" y="2254079"/>
            <a:ext cx="2613909" cy="215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microbit">
            <a:extLst>
              <a:ext uri="{FF2B5EF4-FFF2-40B4-BE49-F238E27FC236}">
                <a16:creationId xmlns:a16="http://schemas.microsoft.com/office/drawing/2014/main" id="{F8F7CF19-E0F0-4DFA-8325-C0A5A90BF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73" y="2276798"/>
            <a:ext cx="2613909" cy="215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B498CE-B5BD-4170-8F38-3F5F641FF832}"/>
              </a:ext>
            </a:extLst>
          </p:cNvPr>
          <p:cNvSpPr/>
          <p:nvPr/>
        </p:nvSpPr>
        <p:spPr>
          <a:xfrm>
            <a:off x="1503945" y="1323478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515B0-A531-4DF3-AAA1-9B9BBC8C6CE1}"/>
              </a:ext>
            </a:extLst>
          </p:cNvPr>
          <p:cNvSpPr/>
          <p:nvPr/>
        </p:nvSpPr>
        <p:spPr>
          <a:xfrm>
            <a:off x="7412367" y="1323478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GATEWAY</a:t>
            </a:r>
          </a:p>
          <a:p>
            <a:pPr algn="ctr"/>
            <a:r>
              <a:rPr lang="en-GB" dirty="0"/>
              <a:t>(to the internet)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E4D106-284A-4D27-87D8-C56C4D9C12BD}"/>
              </a:ext>
            </a:extLst>
          </p:cNvPr>
          <p:cNvCxnSpPr>
            <a:cxnSpLocks/>
          </p:cNvCxnSpPr>
          <p:nvPr/>
        </p:nvCxnSpPr>
        <p:spPr>
          <a:xfrm>
            <a:off x="3765888" y="3257874"/>
            <a:ext cx="2414985" cy="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8A9A7E-C16F-44A7-943F-620E7B661724}"/>
              </a:ext>
            </a:extLst>
          </p:cNvPr>
          <p:cNvSpPr txBox="1"/>
          <p:nvPr/>
        </p:nvSpPr>
        <p:spPr>
          <a:xfrm>
            <a:off x="4523866" y="3429005"/>
            <a:ext cx="145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Radio blocks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06B63-9128-417A-9DD8-5B6A86149AB3}"/>
              </a:ext>
            </a:extLst>
          </p:cNvPr>
          <p:cNvSpPr/>
          <p:nvPr/>
        </p:nvSpPr>
        <p:spPr>
          <a:xfrm>
            <a:off x="1594552" y="4412905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Is attached to the tree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E4EAA2-E747-433B-9D5D-5E73EF0F4EB3}"/>
              </a:ext>
            </a:extLst>
          </p:cNvPr>
          <p:cNvSpPr/>
          <p:nvPr/>
        </p:nvSpPr>
        <p:spPr>
          <a:xfrm>
            <a:off x="7454958" y="4458343"/>
            <a:ext cx="1782961" cy="80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 the authorities</a:t>
            </a:r>
          </a:p>
        </p:txBody>
      </p:sp>
    </p:spTree>
    <p:extLst>
      <p:ext uri="{BB962C8B-B14F-4D97-AF65-F5344CB8AC3E}">
        <p14:creationId xmlns:p14="http://schemas.microsoft.com/office/powerpoint/2010/main" val="148562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B1BB274-463C-4F70-9F4E-C4E1660DA227}"/>
              </a:ext>
            </a:extLst>
          </p:cNvPr>
          <p:cNvGrpSpPr/>
          <p:nvPr/>
        </p:nvGrpSpPr>
        <p:grpSpPr>
          <a:xfrm>
            <a:off x="1251284" y="806112"/>
            <a:ext cx="553453" cy="1453392"/>
            <a:chOff x="1251284" y="1780674"/>
            <a:chExt cx="553453" cy="14533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10B601-0486-4967-9816-43BA4DCE177F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405E0D90-90E1-46B9-95FD-5F789EE113C7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8D13DE-C41D-425D-A1E8-C77BB85CF1C2}"/>
              </a:ext>
            </a:extLst>
          </p:cNvPr>
          <p:cNvGrpSpPr/>
          <p:nvPr/>
        </p:nvGrpSpPr>
        <p:grpSpPr>
          <a:xfrm>
            <a:off x="1804737" y="1022680"/>
            <a:ext cx="553453" cy="1453392"/>
            <a:chOff x="1251284" y="1780674"/>
            <a:chExt cx="553453" cy="14533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4F7BF5-1671-4D2A-9230-1DB3AD38922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AFB03A8F-47E7-4D05-BDDA-7112DC5626F9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BB98CC-8E33-45A8-9659-7C262B602568}"/>
              </a:ext>
            </a:extLst>
          </p:cNvPr>
          <p:cNvGrpSpPr/>
          <p:nvPr/>
        </p:nvGrpSpPr>
        <p:grpSpPr>
          <a:xfrm>
            <a:off x="1528010" y="1339088"/>
            <a:ext cx="553453" cy="1453392"/>
            <a:chOff x="1251284" y="1780674"/>
            <a:chExt cx="553453" cy="14533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783362-B48A-40EB-8B29-E8513F03B1A7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FC9E798-C891-4C26-B23F-56E43B9F3AAC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319E25-8D37-4C2B-8485-73D4ED406CE5}"/>
              </a:ext>
            </a:extLst>
          </p:cNvPr>
          <p:cNvGrpSpPr/>
          <p:nvPr/>
        </p:nvGrpSpPr>
        <p:grpSpPr>
          <a:xfrm>
            <a:off x="2081463" y="1555656"/>
            <a:ext cx="553453" cy="1453392"/>
            <a:chOff x="1251284" y="1780674"/>
            <a:chExt cx="553453" cy="145339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F5BAD0-1EAC-4C97-89AA-924BC51CE277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5F72578C-9DB4-4356-ACCE-26CA7F893807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3C5B6D-7463-4F7E-AD42-8B070BD294EA}"/>
              </a:ext>
            </a:extLst>
          </p:cNvPr>
          <p:cNvGrpSpPr/>
          <p:nvPr/>
        </p:nvGrpSpPr>
        <p:grpSpPr>
          <a:xfrm>
            <a:off x="487278" y="1289806"/>
            <a:ext cx="553453" cy="1453392"/>
            <a:chOff x="1251284" y="1780674"/>
            <a:chExt cx="553453" cy="145339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F913C2-13B9-4AB2-ADD8-C6688FE67F24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3E8E37C-0812-4BDD-AE5B-FD158F3AFF16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E5432-FF11-45E9-88F9-E0D7F217E1D3}"/>
              </a:ext>
            </a:extLst>
          </p:cNvPr>
          <p:cNvGrpSpPr/>
          <p:nvPr/>
        </p:nvGrpSpPr>
        <p:grpSpPr>
          <a:xfrm>
            <a:off x="1040731" y="1506374"/>
            <a:ext cx="553453" cy="1453392"/>
            <a:chOff x="1251284" y="1780674"/>
            <a:chExt cx="553453" cy="14533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ED0E414-B281-44E0-9B2F-DD462648D82A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DB57FD3-D503-4B4E-A1E5-C8F1EE47065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988D03-9A9E-428E-94A1-09B7DC894935}"/>
              </a:ext>
            </a:extLst>
          </p:cNvPr>
          <p:cNvGrpSpPr/>
          <p:nvPr/>
        </p:nvGrpSpPr>
        <p:grpSpPr>
          <a:xfrm>
            <a:off x="764004" y="1822782"/>
            <a:ext cx="553453" cy="1453392"/>
            <a:chOff x="1251284" y="1780674"/>
            <a:chExt cx="553453" cy="145339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C7A049-28EF-4C1A-BD73-62D605435A0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C1244052-02AC-4E11-A034-790A8EE0823B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DDACC2-66A4-4A44-8BC1-EEFDCE1F9580}"/>
              </a:ext>
            </a:extLst>
          </p:cNvPr>
          <p:cNvGrpSpPr/>
          <p:nvPr/>
        </p:nvGrpSpPr>
        <p:grpSpPr>
          <a:xfrm>
            <a:off x="1317457" y="2039350"/>
            <a:ext cx="553453" cy="1453392"/>
            <a:chOff x="1251284" y="1780674"/>
            <a:chExt cx="553453" cy="14533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092127-428C-42A2-83E3-3A345A351EC0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8651FD69-1948-4E43-B24B-9BC562CD8B7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EBA241-9554-49E0-96E1-C2864574A0D5}"/>
              </a:ext>
            </a:extLst>
          </p:cNvPr>
          <p:cNvGrpSpPr/>
          <p:nvPr/>
        </p:nvGrpSpPr>
        <p:grpSpPr>
          <a:xfrm rot="5400000">
            <a:off x="2579559" y="2715376"/>
            <a:ext cx="553453" cy="1453392"/>
            <a:chOff x="1251284" y="1780674"/>
            <a:chExt cx="553453" cy="145339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5512F3-B9B0-49C8-AECD-F877E6B6AEFF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CB98906B-D057-423E-8B29-AF208858C8D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673CB23-69BA-46E7-8BDF-6CE80F601D9E}"/>
              </a:ext>
            </a:extLst>
          </p:cNvPr>
          <p:cNvSpPr/>
          <p:nvPr/>
        </p:nvSpPr>
        <p:spPr>
          <a:xfrm rot="3707095">
            <a:off x="3503334" y="4495772"/>
            <a:ext cx="2144049" cy="3850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481428-5568-4F1D-BFA2-630E4AC73803}"/>
              </a:ext>
            </a:extLst>
          </p:cNvPr>
          <p:cNvSpPr/>
          <p:nvPr/>
        </p:nvSpPr>
        <p:spPr>
          <a:xfrm>
            <a:off x="2872559" y="2226883"/>
            <a:ext cx="1852863" cy="1852863"/>
          </a:xfrm>
          <a:prstGeom prst="ellipse">
            <a:avLst/>
          </a:prstGeom>
          <a:solidFill>
            <a:srgbClr val="00B05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2" descr="Image result for microbit">
            <a:extLst>
              <a:ext uri="{FF2B5EF4-FFF2-40B4-BE49-F238E27FC236}">
                <a16:creationId xmlns:a16="http://schemas.microsoft.com/office/drawing/2014/main" id="{F116797F-EACB-4720-B1C8-0B3B7DF5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270" y="2608598"/>
            <a:ext cx="1214205" cy="100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C4ABE-2280-484B-A979-58E7C01C2D11}"/>
              </a:ext>
            </a:extLst>
          </p:cNvPr>
          <p:cNvCxnSpPr>
            <a:cxnSpLocks/>
          </p:cNvCxnSpPr>
          <p:nvPr/>
        </p:nvCxnSpPr>
        <p:spPr>
          <a:xfrm flipV="1">
            <a:off x="4108512" y="1848923"/>
            <a:ext cx="1357555" cy="1054272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42B2C1-BB98-43D8-93B0-E5050B3ED75B}"/>
              </a:ext>
            </a:extLst>
          </p:cNvPr>
          <p:cNvCxnSpPr/>
          <p:nvPr/>
        </p:nvCxnSpPr>
        <p:spPr>
          <a:xfrm>
            <a:off x="7253768" y="1226716"/>
            <a:ext cx="2275243" cy="0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7989D3F-18DD-443C-95E2-FFF6CA9F0A2C}"/>
              </a:ext>
            </a:extLst>
          </p:cNvPr>
          <p:cNvSpPr/>
          <p:nvPr/>
        </p:nvSpPr>
        <p:spPr>
          <a:xfrm>
            <a:off x="2550469" y="4284282"/>
            <a:ext cx="1190467" cy="482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114B76-DF86-4204-BE35-16105091EAA3}"/>
              </a:ext>
            </a:extLst>
          </p:cNvPr>
          <p:cNvSpPr/>
          <p:nvPr/>
        </p:nvSpPr>
        <p:spPr>
          <a:xfrm>
            <a:off x="5400431" y="2251496"/>
            <a:ext cx="1624263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GATEWAY</a:t>
            </a:r>
          </a:p>
          <a:p>
            <a:pPr algn="ctr"/>
            <a:r>
              <a:rPr lang="en-GB" dirty="0"/>
              <a:t>(to the internet)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77B28AA-EAE5-47F1-8905-C0D9CC2BB578}"/>
              </a:ext>
            </a:extLst>
          </p:cNvPr>
          <p:cNvSpPr/>
          <p:nvPr/>
        </p:nvSpPr>
        <p:spPr>
          <a:xfrm>
            <a:off x="9953206" y="2225839"/>
            <a:ext cx="1624263" cy="733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Authorities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B565E-BA9F-44DD-97EF-D81C2BB9F5CB}"/>
              </a:ext>
            </a:extLst>
          </p:cNvPr>
          <p:cNvSpPr txBox="1"/>
          <p:nvPr/>
        </p:nvSpPr>
        <p:spPr>
          <a:xfrm>
            <a:off x="3433439" y="1084477"/>
            <a:ext cx="1493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3/4/5G </a:t>
            </a:r>
          </a:p>
          <a:p>
            <a:r>
              <a:rPr lang="en-GB" b="1" dirty="0" err="1"/>
              <a:t>WiFi</a:t>
            </a:r>
            <a:endParaRPr lang="en-GB" b="1" dirty="0"/>
          </a:p>
          <a:p>
            <a:r>
              <a:rPr lang="en-GB" b="1" dirty="0" err="1"/>
              <a:t>LoRa</a:t>
            </a:r>
            <a:endParaRPr lang="en-GB" b="1" dirty="0"/>
          </a:p>
          <a:p>
            <a:r>
              <a:rPr lang="en-GB" b="1" dirty="0" err="1"/>
              <a:t>Sigfox</a:t>
            </a:r>
            <a:endParaRPr lang="en-GB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FAAE65E-573B-49EE-BAF4-DE523DAD8522}"/>
              </a:ext>
            </a:extLst>
          </p:cNvPr>
          <p:cNvSpPr/>
          <p:nvPr/>
        </p:nvSpPr>
        <p:spPr>
          <a:xfrm>
            <a:off x="372979" y="60157"/>
            <a:ext cx="6880789" cy="58232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1068EC-E8B9-4486-BBE9-4A0B9A7E1B73}"/>
              </a:ext>
            </a:extLst>
          </p:cNvPr>
          <p:cNvSpPr txBox="1"/>
          <p:nvPr/>
        </p:nvSpPr>
        <p:spPr>
          <a:xfrm>
            <a:off x="4108512" y="1446428"/>
            <a:ext cx="149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Long range</a:t>
            </a:r>
          </a:p>
        </p:txBody>
      </p:sp>
      <p:pic>
        <p:nvPicPr>
          <p:cNvPr id="44" name="Picture 2" descr="Image result for PC">
            <a:extLst>
              <a:ext uri="{FF2B5EF4-FFF2-40B4-BE49-F238E27FC236}">
                <a16:creationId xmlns:a16="http://schemas.microsoft.com/office/drawing/2014/main" id="{5461FBEE-F093-4106-AB78-DB1069610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979" y="482417"/>
            <a:ext cx="2347244" cy="15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router">
            <a:extLst>
              <a:ext uri="{FF2B5EF4-FFF2-40B4-BE49-F238E27FC236}">
                <a16:creationId xmlns:a16="http://schemas.microsoft.com/office/drawing/2014/main" id="{8D90B266-0EA3-46F9-A0A5-DB775891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084" y="102824"/>
            <a:ext cx="4039034" cy="219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4B1F655-9D31-40D5-AB8A-7F643FCAF459}"/>
              </a:ext>
            </a:extLst>
          </p:cNvPr>
          <p:cNvSpPr txBox="1"/>
          <p:nvPr/>
        </p:nvSpPr>
        <p:spPr>
          <a:xfrm>
            <a:off x="7784430" y="3312748"/>
            <a:ext cx="389906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IRL: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Node transmits to gateway over a long range using 3G (mobile network) or </a:t>
            </a:r>
            <a:r>
              <a:rPr lang="en-GB" sz="1800" dirty="0" err="1"/>
              <a:t>LoRa</a:t>
            </a:r>
            <a:r>
              <a:rPr lang="en-GB" sz="1800" dirty="0"/>
              <a:t>/</a:t>
            </a:r>
            <a:r>
              <a:rPr lang="en-GB" sz="1800" dirty="0" err="1"/>
              <a:t>SigFox</a:t>
            </a:r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Gateway receives data and then transmits it to the internet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authorities receive the data on a PC or mobile device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309368-5EBB-46FD-A11D-C3D300EA893D}"/>
              </a:ext>
            </a:extLst>
          </p:cNvPr>
          <p:cNvGrpSpPr/>
          <p:nvPr/>
        </p:nvGrpSpPr>
        <p:grpSpPr>
          <a:xfrm>
            <a:off x="7741955" y="861518"/>
            <a:ext cx="1298867" cy="1114295"/>
            <a:chOff x="7765339" y="1812748"/>
            <a:chExt cx="1470109" cy="126120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70A6A3-F953-4045-A703-63616C09B954}"/>
                </a:ext>
              </a:extLst>
            </p:cNvPr>
            <p:cNvSpPr/>
            <p:nvPr/>
          </p:nvSpPr>
          <p:spPr>
            <a:xfrm>
              <a:off x="7765339" y="2225839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05C29F-5BDC-4D1A-8DE0-E32E8CBDB0D6}"/>
                </a:ext>
              </a:extLst>
            </p:cNvPr>
            <p:cNvSpPr/>
            <p:nvPr/>
          </p:nvSpPr>
          <p:spPr>
            <a:xfrm>
              <a:off x="8034764" y="1812748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96B01B6-3683-46E2-9525-87E3AF6F4354}"/>
                </a:ext>
              </a:extLst>
            </p:cNvPr>
            <p:cNvSpPr/>
            <p:nvPr/>
          </p:nvSpPr>
          <p:spPr>
            <a:xfrm>
              <a:off x="8138976" y="2412444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503549C-176D-4D7F-9BEA-762B85792887}"/>
                </a:ext>
              </a:extLst>
            </p:cNvPr>
            <p:cNvSpPr/>
            <p:nvPr/>
          </p:nvSpPr>
          <p:spPr>
            <a:xfrm>
              <a:off x="8458223" y="1915581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B30D7D6-EB03-418E-BCC1-845D2F62EF7D}"/>
                </a:ext>
              </a:extLst>
            </p:cNvPr>
            <p:cNvSpPr/>
            <p:nvPr/>
          </p:nvSpPr>
          <p:spPr>
            <a:xfrm>
              <a:off x="8573941" y="2285997"/>
              <a:ext cx="661507" cy="6615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33121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4;p21">
            <a:extLst>
              <a:ext uri="{FF2B5EF4-FFF2-40B4-BE49-F238E27FC236}">
                <a16:creationId xmlns:a16="http://schemas.microsoft.com/office/drawing/2014/main" id="{72827EAC-ABF0-4D93-AE65-ACB5154FB766}"/>
              </a:ext>
            </a:extLst>
          </p:cNvPr>
          <p:cNvSpPr/>
          <p:nvPr/>
        </p:nvSpPr>
        <p:spPr>
          <a:xfrm>
            <a:off x="952675" y="645825"/>
            <a:ext cx="10677300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</a:rPr>
              <a:t>What </a:t>
            </a:r>
            <a:r>
              <a:rPr lang="en-GB" sz="4000" b="1" dirty="0">
                <a:solidFill>
                  <a:schemeClr val="dk1"/>
                </a:solidFill>
              </a:rPr>
              <a:t>are we going to sense?</a:t>
            </a:r>
            <a:endParaRPr sz="40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6CAA16-C3C1-43D4-8D16-060B63F049BE}"/>
              </a:ext>
            </a:extLst>
          </p:cNvPr>
          <p:cNvGrpSpPr/>
          <p:nvPr/>
        </p:nvGrpSpPr>
        <p:grpSpPr>
          <a:xfrm>
            <a:off x="1594183" y="1955129"/>
            <a:ext cx="1233238" cy="3238537"/>
            <a:chOff x="1251284" y="1780674"/>
            <a:chExt cx="553453" cy="14533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E2E755-60B4-464B-8CA4-297B31135D4B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1EC1EDC-8E04-4197-8761-572DE87A99DD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60FBBAE-8193-41E7-BC36-5E2858C287E9}"/>
              </a:ext>
            </a:extLst>
          </p:cNvPr>
          <p:cNvGrpSpPr/>
          <p:nvPr/>
        </p:nvGrpSpPr>
        <p:grpSpPr>
          <a:xfrm rot="5400000">
            <a:off x="7801936" y="3574398"/>
            <a:ext cx="1233238" cy="3238537"/>
            <a:chOff x="1251284" y="1780674"/>
            <a:chExt cx="553453" cy="14533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96B2D5-4065-4F42-9B62-D7A613CDE515}"/>
                </a:ext>
              </a:extLst>
            </p:cNvPr>
            <p:cNvSpPr/>
            <p:nvPr/>
          </p:nvSpPr>
          <p:spPr>
            <a:xfrm>
              <a:off x="1479884" y="2488108"/>
              <a:ext cx="96253" cy="745958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0A8E20A-A32F-4B43-A61F-B6DACBBA1515}"/>
                </a:ext>
              </a:extLst>
            </p:cNvPr>
            <p:cNvSpPr/>
            <p:nvPr/>
          </p:nvSpPr>
          <p:spPr>
            <a:xfrm>
              <a:off x="1251284" y="1780674"/>
              <a:ext cx="553453" cy="926431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2" descr="Image result for microbit">
            <a:extLst>
              <a:ext uri="{FF2B5EF4-FFF2-40B4-BE49-F238E27FC236}">
                <a16:creationId xmlns:a16="http://schemas.microsoft.com/office/drawing/2014/main" id="{71344061-C54D-47F5-9D51-D1DB6515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443" y="3224681"/>
            <a:ext cx="702717" cy="5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microbit">
            <a:extLst>
              <a:ext uri="{FF2B5EF4-FFF2-40B4-BE49-F238E27FC236}">
                <a16:creationId xmlns:a16="http://schemas.microsoft.com/office/drawing/2014/main" id="{07712FF4-8A41-48AB-A3BC-07353DD2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02814" y="4904146"/>
            <a:ext cx="702717" cy="5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AF8CF4-720F-4748-A752-4E4ACE031505}"/>
              </a:ext>
            </a:extLst>
          </p:cNvPr>
          <p:cNvSpPr txBox="1"/>
          <p:nvPr/>
        </p:nvSpPr>
        <p:spPr>
          <a:xfrm>
            <a:off x="1671758" y="5374035"/>
            <a:ext cx="279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E4BF7-E130-414D-A805-A02084304FF7}"/>
              </a:ext>
            </a:extLst>
          </p:cNvPr>
          <p:cNvSpPr txBox="1"/>
          <p:nvPr/>
        </p:nvSpPr>
        <p:spPr>
          <a:xfrm>
            <a:off x="7973493" y="3753906"/>
            <a:ext cx="279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761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2298456-6F1E-4073-A6D7-913301C6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dirty="0"/>
              <a:t>Input process output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DD6961-409A-440B-9475-26D3ECD37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11930"/>
              </p:ext>
            </p:extLst>
          </p:nvPr>
        </p:nvGraphicFramePr>
        <p:xfrm>
          <a:off x="369505" y="1716771"/>
          <a:ext cx="11449813" cy="11032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5897">
                  <a:extLst>
                    <a:ext uri="{9D8B030D-6E8A-4147-A177-3AD203B41FA5}">
                      <a16:colId xmlns:a16="http://schemas.microsoft.com/office/drawing/2014/main" val="442560055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596145026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65665425"/>
                    </a:ext>
                  </a:extLst>
                </a:gridCol>
              </a:tblGrid>
              <a:tr h="2593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Process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Output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3906054611"/>
                  </a:ext>
                </a:extLst>
              </a:tr>
              <a:tr h="82273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Acceleration and tilt sensor data to sense if tree is falling over</a:t>
                      </a:r>
                    </a:p>
                  </a:txBody>
                  <a:tcPr marL="114604" marR="114604" marT="0" marB="0">
                    <a:solidFill>
                      <a:srgbClr val="CCDB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If acceleration of angle of sensor exceeds a threshold then output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Send message to authorities including location data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285897078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03D2F7-AA3B-4604-B4CA-6016770EA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39101"/>
              </p:ext>
            </p:extLst>
          </p:nvPr>
        </p:nvGraphicFramePr>
        <p:xfrm>
          <a:off x="361266" y="4229319"/>
          <a:ext cx="11449813" cy="1055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5897">
                  <a:extLst>
                    <a:ext uri="{9D8B030D-6E8A-4147-A177-3AD203B41FA5}">
                      <a16:colId xmlns:a16="http://schemas.microsoft.com/office/drawing/2014/main" val="442560055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596145026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65665425"/>
                    </a:ext>
                  </a:extLst>
                </a:gridCol>
              </a:tblGrid>
              <a:tr h="2353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Process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Output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3906054611"/>
                  </a:ext>
                </a:extLst>
              </a:tr>
              <a:tr h="77459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Receive alert from node</a:t>
                      </a:r>
                    </a:p>
                  </a:txBody>
                  <a:tcPr marL="114604" marR="114604" marT="0" marB="0">
                    <a:solidFill>
                      <a:srgbClr val="CCDB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Format the data</a:t>
                      </a: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Message on screen showing alert and GPS co-ordinates</a:t>
                      </a: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285897078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2797542-BEF6-4BEB-BED5-B2AFD55ACC32}"/>
              </a:ext>
            </a:extLst>
          </p:cNvPr>
          <p:cNvGrpSpPr/>
          <p:nvPr/>
        </p:nvGrpSpPr>
        <p:grpSpPr>
          <a:xfrm>
            <a:off x="2201779" y="3005619"/>
            <a:ext cx="7796463" cy="1058779"/>
            <a:chOff x="2201779" y="3549320"/>
            <a:chExt cx="7796463" cy="105877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0B7151-4FA6-470A-8D23-D45C704B8956}"/>
                </a:ext>
              </a:extLst>
            </p:cNvPr>
            <p:cNvCxnSpPr/>
            <p:nvPr/>
          </p:nvCxnSpPr>
          <p:spPr>
            <a:xfrm>
              <a:off x="9974177" y="3549320"/>
              <a:ext cx="0" cy="48126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D1AB820-550C-4DA6-A281-F5FACF5C6D12}"/>
                </a:ext>
              </a:extLst>
            </p:cNvPr>
            <p:cNvCxnSpPr/>
            <p:nvPr/>
          </p:nvCxnSpPr>
          <p:spPr>
            <a:xfrm flipH="1">
              <a:off x="2201779" y="4030583"/>
              <a:ext cx="7796463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F03233-4AC8-4CC3-830D-DA6E39E1A6BB}"/>
                </a:ext>
              </a:extLst>
            </p:cNvPr>
            <p:cNvCxnSpPr/>
            <p:nvPr/>
          </p:nvCxnSpPr>
          <p:spPr>
            <a:xfrm>
              <a:off x="2225843" y="4030583"/>
              <a:ext cx="0" cy="57751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586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3E3FA64D-881A-4432-AA09-16F35394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13" y="358342"/>
            <a:ext cx="10133095" cy="558487"/>
          </a:xfrm>
        </p:spPr>
        <p:txBody>
          <a:bodyPr/>
          <a:lstStyle/>
          <a:p>
            <a:r>
              <a:rPr lang="en-GB" dirty="0"/>
              <a:t>Group task: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85A1CB-F26E-4CE1-A096-B64976A32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498" y="481353"/>
            <a:ext cx="4100773" cy="5269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955E6C-C04B-4647-8C20-7D24617CCCF7}"/>
              </a:ext>
            </a:extLst>
          </p:cNvPr>
          <p:cNvSpPr txBox="1"/>
          <p:nvPr/>
        </p:nvSpPr>
        <p:spPr>
          <a:xfrm>
            <a:off x="613611" y="1443789"/>
            <a:ext cx="611204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Get into pairs/groups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Use the Tree Protector worksheet to help you design and create your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The product must meet the success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Use the IPO worksheet to design further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Make a model tree to test your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0568647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271</Words>
  <Application>Microsoft Office PowerPoint</Application>
  <PresentationFormat>Widescreen</PresentationFormat>
  <Paragraphs>65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Questrial</vt:lpstr>
      <vt:lpstr>Wingdings</vt:lpstr>
      <vt:lpstr>1_Arm_PPT_Public</vt:lpstr>
      <vt:lpstr>IoT Tree Protector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process output</vt:lpstr>
      <vt:lpstr>Group task: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2021-04-13T11:26:34Z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